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8" r:id="rId2"/>
    <p:sldId id="260" r:id="rId3"/>
  </p:sldIdLst>
  <p:sldSz cx="3600450" cy="10080625"/>
  <p:notesSz cx="6858000" cy="9144000"/>
  <p:embeddedFontLst>
    <p:embeddedFont>
      <p:font typeface="SimHei" panose="02010609060101010101" pitchFamily="49" charset="-122"/>
      <p:regular r:id="rId5"/>
    </p:embeddedFont>
    <p:embeddedFont>
      <p:font typeface="Calibri" panose="020F0502020204030204" pitchFamily="34" charset="0"/>
      <p:regular r:id="rId6"/>
      <p:bold r:id="rId7"/>
      <p:italic r:id="rId8"/>
      <p:boldItalic r:id="rId9"/>
    </p:embeddedFont>
    <p:embeddedFont>
      <p:font typeface="Microsoft YaHei UI" panose="020B0503020204020204" pitchFamily="34" charset="-122"/>
      <p:regular r:id="rId10"/>
      <p:bold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63" userDrawn="1">
          <p15:clr>
            <a:srgbClr val="A4A3A4"/>
          </p15:clr>
        </p15:guide>
        <p15:guide id="2" pos="13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04"/>
    <p:restoredTop sz="94700"/>
  </p:normalViewPr>
  <p:slideViewPr>
    <p:cSldViewPr snapToGrid="0" showGuides="1">
      <p:cViewPr>
        <p:scale>
          <a:sx n="140" d="100"/>
          <a:sy n="140" d="100"/>
        </p:scale>
        <p:origin x="3440" y="-120"/>
      </p:cViewPr>
      <p:guideLst>
        <p:guide orient="horz" pos="3163"/>
        <p:guide pos="13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ableStyles" Target="tableStyles.xml"/><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24"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520828" y="77623"/>
              <a:ext cx="244251" cy="243471"/>
            </a:xfrm>
            <a:prstGeom prst="ellipse">
              <a:avLst/>
            </a:prstGeom>
            <a:noFill/>
            <a:ln>
              <a:noFill/>
            </a:ln>
          </p:spPr>
        </p:pic>
      </p:grpSp>
      <p:pic>
        <p:nvPicPr>
          <p:cNvPr id="19" name="图片 14"/>
          <p:cNvPicPr>
            <a:picLocks noChangeAspect="1"/>
          </p:cNvPicPr>
          <p:nvPr userDrawn="1"/>
        </p:nvPicPr>
        <p:blipFill>
          <a:blip r:embed="rId7"/>
          <a:stretch>
            <a:fillRect/>
          </a:stretch>
        </p:blipFill>
        <p:spPr>
          <a:xfrm>
            <a:off x="540006" y="9772940"/>
            <a:ext cx="766418" cy="252879"/>
          </a:xfrm>
          <a:prstGeom prst="rect">
            <a:avLst/>
          </a:prstGeom>
        </p:spPr>
      </p:pic>
      <p:grpSp>
        <p:nvGrpSpPr>
          <p:cNvPr id="20" name="Group 19"/>
          <p:cNvGrpSpPr/>
          <p:nvPr userDrawn="1"/>
        </p:nvGrpSpPr>
        <p:grpSpPr>
          <a:xfrm>
            <a:off x="1355716" y="9772940"/>
            <a:ext cx="610648" cy="252879"/>
            <a:chOff x="2561030" y="9647587"/>
            <a:chExt cx="892417" cy="316706"/>
          </a:xfrm>
        </p:grpSpPr>
        <p:sp>
          <p:nvSpPr>
            <p:cNvPr id="21" name="Rounded Rectangle 20"/>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23" name="Group 22"/>
          <p:cNvGrpSpPr/>
          <p:nvPr userDrawn="1"/>
        </p:nvGrpSpPr>
        <p:grpSpPr>
          <a:xfrm>
            <a:off x="2743910" y="9765317"/>
            <a:ext cx="658671" cy="268124"/>
            <a:chOff x="3693825" y="827463"/>
            <a:chExt cx="579872" cy="220903"/>
          </a:xfrm>
        </p:grpSpPr>
        <p:sp>
          <p:nvSpPr>
            <p:cNvPr id="24" name="Rounded Rectangle 23"/>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26" name="Picture 25"/>
          <p:cNvPicPr>
            <a:picLocks noChangeAspect="1"/>
          </p:cNvPicPr>
          <p:nvPr userDrawn="1"/>
        </p:nvPicPr>
        <p:blipFill>
          <a:blip r:embed="rId12"/>
          <a:srcRect l="2006" t="665" r="1039"/>
          <a:stretch>
            <a:fillRect/>
          </a:stretch>
        </p:blipFill>
        <p:spPr>
          <a:xfrm>
            <a:off x="2015656" y="9774218"/>
            <a:ext cx="718202" cy="250322"/>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27" name="图片 14"/>
          <p:cNvPicPr>
            <a:picLocks noChangeAspect="1"/>
          </p:cNvPicPr>
          <p:nvPr userDrawn="1"/>
        </p:nvPicPr>
        <p:blipFill>
          <a:blip r:embed="rId7"/>
          <a:stretch>
            <a:fillRect/>
          </a:stretch>
        </p:blipFill>
        <p:spPr>
          <a:xfrm>
            <a:off x="809067" y="54806"/>
            <a:ext cx="545539" cy="180000"/>
          </a:xfrm>
          <a:prstGeom prst="rect">
            <a:avLst/>
          </a:prstGeom>
        </p:spPr>
      </p:pic>
      <p:grpSp>
        <p:nvGrpSpPr>
          <p:cNvPr id="28" name="Group 27"/>
          <p:cNvGrpSpPr>
            <a:grpSpLocks noChangeAspect="1"/>
          </p:cNvGrpSpPr>
          <p:nvPr userDrawn="1"/>
        </p:nvGrpSpPr>
        <p:grpSpPr>
          <a:xfrm>
            <a:off x="1407227" y="54806"/>
            <a:ext cx="434661" cy="180000"/>
            <a:chOff x="2561030" y="9647587"/>
            <a:chExt cx="892417" cy="316706"/>
          </a:xfrm>
        </p:grpSpPr>
        <p:sp>
          <p:nvSpPr>
            <p:cNvPr id="29" name="Rounded Rectangle 28"/>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31" name="Group 30"/>
          <p:cNvGrpSpPr>
            <a:grpSpLocks noChangeAspect="1"/>
          </p:cNvGrpSpPr>
          <p:nvPr userDrawn="1"/>
        </p:nvGrpSpPr>
        <p:grpSpPr>
          <a:xfrm>
            <a:off x="2440709" y="48953"/>
            <a:ext cx="442186" cy="180000"/>
            <a:chOff x="3693825" y="827463"/>
            <a:chExt cx="579872" cy="220903"/>
          </a:xfrm>
        </p:grpSpPr>
        <p:sp>
          <p:nvSpPr>
            <p:cNvPr id="32" name="Rounded Rectangle 31"/>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34" name="Picture 33"/>
          <p:cNvPicPr>
            <a:picLocks noChangeAspect="1"/>
          </p:cNvPicPr>
          <p:nvPr userDrawn="1"/>
        </p:nvPicPr>
        <p:blipFill>
          <a:blip r:embed="rId12"/>
          <a:srcRect l="2006" t="665" r="1039"/>
          <a:stretch>
            <a:fillRect/>
          </a:stretch>
        </p:blipFill>
        <p:spPr>
          <a:xfrm>
            <a:off x="1894509" y="54806"/>
            <a:ext cx="516440" cy="180000"/>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10" name="Picture 2" descr="Lexogen at the Swiss Biotech Day"/>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12655" y="58745"/>
            <a:ext cx="590055" cy="1672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exogen at the Swiss Biotech Day"/>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354606" y="9448471"/>
            <a:ext cx="891957" cy="252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jpeg"/><Relationship Id="rId4" Type="http://schemas.openxmlformats.org/officeDocument/2006/relationships/image" Target="../media/image16.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76099" y="3586741"/>
            <a:ext cx="3607099"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Franck MARTIN</a:t>
            </a:r>
          </a:p>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Architecture et Réactivité de l’ARN</a:t>
            </a:r>
          </a:p>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Institut de Biologie Moléculaire et Cellulaire du CNRS</a:t>
            </a:r>
          </a:p>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Strasbourg, France</a:t>
            </a:r>
          </a:p>
        </p:txBody>
      </p:sp>
      <p:sp>
        <p:nvSpPr>
          <p:cNvPr id="10" name="Google Shape;138;p25"/>
          <p:cNvSpPr txBox="1"/>
          <p:nvPr/>
        </p:nvSpPr>
        <p:spPr>
          <a:xfrm>
            <a:off x="56495" y="1278428"/>
            <a:ext cx="2032655" cy="174933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 altLang="zh-CN" sz="800" b="1" dirty="0">
                <a:solidFill>
                  <a:schemeClr val="bg1"/>
                </a:solidFill>
              </a:rPr>
              <a:t>Time (China):   2024-11-5 09:00 AM </a:t>
            </a:r>
          </a:p>
          <a:p>
            <a:pPr>
              <a:lnSpc>
                <a:spcPct val="150000"/>
              </a:lnSpc>
            </a:pPr>
            <a:r>
              <a:rPr lang="en" altLang="zh-CN" sz="800" b="1" dirty="0">
                <a:solidFill>
                  <a:schemeClr val="bg1"/>
                </a:solidFill>
              </a:rPr>
              <a:t>Time (EST):      2024-11-4 08:00 PM </a:t>
            </a: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Zoom</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 </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ID: </a:t>
            </a:r>
            <a:r>
              <a:rPr lang="en-GB" altLang="zh-CN" sz="800" b="1" dirty="0">
                <a:solidFill>
                  <a:schemeClr val="bg1"/>
                </a:solidFill>
                <a:latin typeface="Calibri" panose="020F0502020204030204"/>
                <a:cs typeface="Calibri" panose="020F0502020204030204"/>
              </a:rPr>
              <a:t>811 0745 9920</a:t>
            </a:r>
          </a:p>
          <a:p>
            <a:pPr>
              <a:lnSpc>
                <a:spcPct val="150000"/>
              </a:lnSpc>
            </a:pPr>
            <a:r>
              <a:rPr lang="en-GB" altLang="zh-CN" sz="800" b="1" dirty="0">
                <a:solidFill>
                  <a:schemeClr val="bg1"/>
                </a:solidFill>
                <a:latin typeface="Calibri" panose="020F0502020204030204"/>
                <a:cs typeface="Calibri" panose="020F0502020204030204"/>
              </a:rPr>
              <a:t>Passcode: 123456</a:t>
            </a:r>
            <a:endParaRPr lang="en-US"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Zoom meeting link:</a:t>
            </a:r>
          </a:p>
          <a:p>
            <a:pPr marL="0" marR="0" lvl="0" indent="0" algn="l" rtl="0">
              <a:lnSpc>
                <a:spcPct val="150000"/>
              </a:lnSpc>
              <a:spcBef>
                <a:spcPts val="0"/>
              </a:spcBef>
              <a:spcAft>
                <a:spcPts val="0"/>
              </a:spcAft>
              <a:buNone/>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https://us06web.zoom.us/j/81107459920?pwd=FywefBaBGMOfR3vdauiXHWF7sTU9ua.1</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21" name="Google Shape;143;p25"/>
          <p:cNvSpPr/>
          <p:nvPr/>
        </p:nvSpPr>
        <p:spPr>
          <a:xfrm>
            <a:off x="911104" y="651566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5" name="Google Shape;142;p25"/>
          <p:cNvSpPr/>
          <p:nvPr/>
        </p:nvSpPr>
        <p:spPr>
          <a:xfrm>
            <a:off x="-453415" y="925048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26" name="Google Shape;139;p25"/>
          <p:cNvPicPr preferRelativeResize="0">
            <a:picLocks noChangeAspect="1"/>
          </p:cNvPicPr>
          <p:nvPr/>
        </p:nvPicPr>
        <p:blipFill rotWithShape="1">
          <a:blip r:embed="rId3"/>
          <a:srcRect/>
          <a:stretch>
            <a:fillRect/>
          </a:stretch>
        </p:blipFill>
        <p:spPr>
          <a:xfrm>
            <a:off x="281" y="9592332"/>
            <a:ext cx="397269" cy="396000"/>
          </a:xfrm>
          <a:prstGeom prst="ellipse">
            <a:avLst/>
          </a:prstGeom>
          <a:noFill/>
          <a:ln>
            <a:noFill/>
          </a:ln>
        </p:spPr>
      </p:pic>
      <p:grpSp>
        <p:nvGrpSpPr>
          <p:cNvPr id="23" name="组合 22"/>
          <p:cNvGrpSpPr/>
          <p:nvPr/>
        </p:nvGrpSpPr>
        <p:grpSpPr>
          <a:xfrm>
            <a:off x="162062" y="3089297"/>
            <a:ext cx="610870" cy="612140"/>
            <a:chOff x="240" y="4593"/>
            <a:chExt cx="962" cy="964"/>
          </a:xfrm>
        </p:grpSpPr>
        <p:pic>
          <p:nvPicPr>
            <p:cNvPr id="24" name="图片 23" descr="qrcode"/>
            <p:cNvPicPr>
              <a:picLocks noChangeAspect="1"/>
            </p:cNvPicPr>
            <p:nvPr/>
          </p:nvPicPr>
          <p:blipFill>
            <a:blip r:embed="rId4"/>
            <a:stretch>
              <a:fillRect/>
            </a:stretch>
          </p:blipFill>
          <p:spPr>
            <a:xfrm>
              <a:off x="240" y="4593"/>
              <a:ext cx="962" cy="964"/>
            </a:xfrm>
            <a:prstGeom prst="rect">
              <a:avLst/>
            </a:prstGeom>
          </p:spPr>
        </p:pic>
        <p:pic>
          <p:nvPicPr>
            <p:cNvPr id="27" name="图片 26" descr="WechatIMG46"/>
            <p:cNvPicPr>
              <a:picLocks noChangeAspect="1"/>
            </p:cNvPicPr>
            <p:nvPr/>
          </p:nvPicPr>
          <p:blipFill>
            <a:blip r:embed="rId5"/>
            <a:stretch>
              <a:fillRect/>
            </a:stretch>
          </p:blipFill>
          <p:spPr>
            <a:xfrm>
              <a:off x="546" y="5018"/>
              <a:ext cx="393" cy="113"/>
            </a:xfrm>
            <a:prstGeom prst="rect">
              <a:avLst/>
            </a:prstGeom>
          </p:spPr>
        </p:pic>
      </p:grpSp>
      <p:grpSp>
        <p:nvGrpSpPr>
          <p:cNvPr id="28" name="组合 27"/>
          <p:cNvGrpSpPr/>
          <p:nvPr/>
        </p:nvGrpSpPr>
        <p:grpSpPr>
          <a:xfrm>
            <a:off x="887870" y="3084446"/>
            <a:ext cx="612000" cy="611505"/>
            <a:chOff x="1568" y="4604"/>
            <a:chExt cx="1134" cy="1134"/>
          </a:xfrm>
        </p:grpSpPr>
        <p:sp>
          <p:nvSpPr>
            <p:cNvPr id="33" name="Rectangle 50"/>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22"/>
            <p:cNvPicPr>
              <a:picLocks noChangeAspect="1"/>
            </p:cNvPicPr>
            <p:nvPr/>
          </p:nvPicPr>
          <p:blipFill>
            <a:blip r:embed="rId6"/>
            <a:stretch>
              <a:fillRect/>
            </a:stretch>
          </p:blipFill>
          <p:spPr>
            <a:xfrm>
              <a:off x="1598" y="4640"/>
              <a:ext cx="1092" cy="1085"/>
            </a:xfrm>
            <a:prstGeom prst="rect">
              <a:avLst/>
            </a:prstGeom>
          </p:spPr>
        </p:pic>
      </p:grpSp>
      <p:sp>
        <p:nvSpPr>
          <p:cNvPr id="4" name="Google Shape;157;p25"/>
          <p:cNvSpPr txBox="1"/>
          <p:nvPr/>
        </p:nvSpPr>
        <p:spPr>
          <a:xfrm>
            <a:off x="1203530" y="7556855"/>
            <a:ext cx="13575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Zhichao</a:t>
            </a:r>
            <a:r>
              <a:rPr lang="en-US" altLang="zh-CN" sz="800" b="1" dirty="0">
                <a:solidFill>
                  <a:schemeClr val="bg1"/>
                </a:solidFill>
              </a:rPr>
              <a:t> Miao</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nvGrpSpPr>
          <p:cNvPr id="5" name="Group 4"/>
          <p:cNvGrpSpPr/>
          <p:nvPr/>
        </p:nvGrpSpPr>
        <p:grpSpPr>
          <a:xfrm>
            <a:off x="531092" y="8917516"/>
            <a:ext cx="2879240" cy="439064"/>
            <a:chOff x="938887" y="8330576"/>
            <a:chExt cx="2879240" cy="439064"/>
          </a:xfrm>
        </p:grpSpPr>
        <p:sp>
          <p:nvSpPr>
            <p:cNvPr id="6" name="Google Shape;159;p25"/>
            <p:cNvSpPr txBox="1"/>
            <p:nvPr/>
          </p:nvSpPr>
          <p:spPr>
            <a:xfrm>
              <a:off x="938887" y="835494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dirty="0">
                  <a:solidFill>
                    <a:schemeClr val="bg1"/>
                  </a:solidFill>
                </a:rPr>
                <a:t>Sun </a:t>
              </a:r>
              <a:r>
                <a:rPr lang="en-US" sz="500" dirty="0" err="1">
                  <a:solidFill>
                    <a:schemeClr val="bg1"/>
                  </a:solidFill>
                </a:rPr>
                <a:t>Yat-sen</a:t>
              </a:r>
              <a:r>
                <a:rPr lang="en-US" sz="500" dirty="0">
                  <a:solidFill>
                    <a:schemeClr val="bg1"/>
                  </a:solidFill>
                </a:rPr>
                <a:t> University</a:t>
              </a:r>
              <a:endParaRPr lang="en-US" sz="900" dirty="0">
                <a:solidFill>
                  <a:schemeClr val="bg1"/>
                </a:solidFill>
              </a:endParaRPr>
            </a:p>
          </p:txBody>
        </p:sp>
        <p:sp>
          <p:nvSpPr>
            <p:cNvPr id="7" name="Google Shape;160;p25"/>
            <p:cNvSpPr txBox="1"/>
            <p:nvPr/>
          </p:nvSpPr>
          <p:spPr>
            <a:xfrm>
              <a:off x="1854811" y="833057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8" name="Google Shape;160;p25"/>
            <p:cNvSpPr txBox="1"/>
            <p:nvPr/>
          </p:nvSpPr>
          <p:spPr>
            <a:xfrm>
              <a:off x="2782527" y="834017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grpSp>
        <p:nvGrpSpPr>
          <p:cNvPr id="17" name="Group 16"/>
          <p:cNvGrpSpPr/>
          <p:nvPr/>
        </p:nvGrpSpPr>
        <p:grpSpPr>
          <a:xfrm>
            <a:off x="2450843" y="8149157"/>
            <a:ext cx="684000" cy="792000"/>
            <a:chOff x="5913033" y="3871168"/>
            <a:chExt cx="684000" cy="792000"/>
          </a:xfrm>
        </p:grpSpPr>
        <p:sp>
          <p:nvSpPr>
            <p:cNvPr id="18" name="Oval 17"/>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erson wearing glasses&#10;&#10;Description automatically generated with medium confidence"/>
            <p:cNvPicPr>
              <a:picLocks noChangeAspect="1"/>
            </p:cNvPicPr>
            <p:nvPr/>
          </p:nvPicPr>
          <p:blipFill>
            <a:blip r:embed="rId7"/>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20" name="Group 19"/>
          <p:cNvGrpSpPr/>
          <p:nvPr/>
        </p:nvGrpSpPr>
        <p:grpSpPr>
          <a:xfrm>
            <a:off x="1568874" y="8149157"/>
            <a:ext cx="684000" cy="792000"/>
            <a:chOff x="4361335" y="5670994"/>
            <a:chExt cx="684000" cy="792000"/>
          </a:xfrm>
        </p:grpSpPr>
        <p:sp>
          <p:nvSpPr>
            <p:cNvPr id="22" name="Oval 21"/>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person wearing glasses and a suit&#10;&#10;Description automatically generated with medium confidence"/>
            <p:cNvPicPr>
              <a:picLocks noChangeAspect="1"/>
            </p:cNvPicPr>
            <p:nvPr/>
          </p:nvPicPr>
          <p:blipFill>
            <a:blip r:embed="rId8"/>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47" name="Group 46"/>
          <p:cNvGrpSpPr/>
          <p:nvPr/>
        </p:nvGrpSpPr>
        <p:grpSpPr>
          <a:xfrm>
            <a:off x="690406" y="8144172"/>
            <a:ext cx="684000" cy="792000"/>
            <a:chOff x="4618962" y="4439067"/>
            <a:chExt cx="684000" cy="792000"/>
          </a:xfrm>
        </p:grpSpPr>
        <p:sp>
          <p:nvSpPr>
            <p:cNvPr id="48" name="Oval 47"/>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A person wearing glasses and a suit&#10;&#10;Description automatically generated with medium confidence"/>
            <p:cNvPicPr>
              <a:picLocks noChangeAspect="1"/>
            </p:cNvPicPr>
            <p:nvPr/>
          </p:nvPicPr>
          <p:blipFill>
            <a:blip r:embed="rId9"/>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3" name="Oval 2"/>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10"/>
          <a:srcRect l="10920" t="7031" r="9268" b="33081"/>
          <a:stretch>
            <a:fillRect/>
          </a:stretch>
        </p:blipFill>
        <p:spPr>
          <a:xfrm>
            <a:off x="1565264" y="6785458"/>
            <a:ext cx="637108" cy="717083"/>
          </a:xfrm>
          <a:prstGeom prst="ellipse">
            <a:avLst/>
          </a:prstGeom>
        </p:spPr>
      </p:pic>
      <p:sp>
        <p:nvSpPr>
          <p:cNvPr id="37" name="TextBox 12">
            <a:extLst>
              <a:ext uri="{FF2B5EF4-FFF2-40B4-BE49-F238E27FC236}">
                <a16:creationId xmlns:a16="http://schemas.microsoft.com/office/drawing/2014/main" id="{65353376-1787-297D-6E6A-E66391ADE53C}"/>
              </a:ext>
            </a:extLst>
          </p:cNvPr>
          <p:cNvSpPr txBox="1"/>
          <p:nvPr/>
        </p:nvSpPr>
        <p:spPr>
          <a:xfrm>
            <a:off x="56495" y="4241823"/>
            <a:ext cx="3427083" cy="2291351"/>
          </a:xfrm>
          <a:prstGeom prst="rect">
            <a:avLst/>
          </a:prstGeom>
          <a:noFill/>
        </p:spPr>
        <p:txBody>
          <a:bodyPr wrap="square">
            <a:noAutofit/>
          </a:bodyPr>
          <a:lstStyle/>
          <a:p>
            <a:pPr algn="just"/>
            <a:r>
              <a:rPr lang="en-GB" sz="1000" b="1" dirty="0">
                <a:solidFill>
                  <a:schemeClr val="lt1"/>
                </a:solidFill>
                <a:effectLst>
                  <a:outerShdw blurRad="373812" dist="38100" algn="l" rotWithShape="0">
                    <a:prstClr val="black"/>
                  </a:outerShdw>
                </a:effectLst>
                <a:latin typeface="Calibri" panose="020F0502020204030204"/>
                <a:cs typeface="Calibri" panose="020F0502020204030204"/>
              </a:rPr>
              <a:t>Abstract:</a:t>
            </a:r>
          </a:p>
          <a:p>
            <a:pPr algn="just"/>
            <a:r>
              <a:rPr lang="en-US" altLang="zh-CN" sz="800" dirty="0">
                <a:solidFill>
                  <a:schemeClr val="bg1"/>
                </a:solidFill>
                <a:latin typeface="Microsoft YaHei UI" panose="020B0503020204020204" pitchFamily="34" charset="-122"/>
                <a:ea typeface="Microsoft YaHei UI" panose="020B0503020204020204" pitchFamily="34" charset="-122"/>
              </a:rPr>
              <a:t>In eukaryotes, translation initiation is a highly regulated process involving cis-regulatory sequences on messenger RNA and eukaryotic initiation factors (eIF). Canonical translation is cap-dependent, leading to the assembly of an elongation-competent ribosome at the start codon. However, alternative cap-independent translation initiation mechanisms are activated in response to stimuli such as viral infections and cellular stresses.</a:t>
            </a:r>
          </a:p>
          <a:p>
            <a:pPr algn="just"/>
            <a:r>
              <a:rPr lang="en-US" altLang="zh-CN" sz="800" dirty="0">
                <a:solidFill>
                  <a:schemeClr val="bg1"/>
                </a:solidFill>
                <a:latin typeface="Microsoft YaHei UI" panose="020B0503020204020204" pitchFamily="34" charset="-122"/>
                <a:ea typeface="Microsoft YaHei UI" panose="020B0503020204020204" pitchFamily="34" charset="-122"/>
              </a:rPr>
              <a:t>We studied translation mechanisms during SARS-CoV-2 infection. The viral protein NSP1 binds to host ribosomes, inhibiting cellular translation to favor viral translation, while also acting as an RNA endonuclease that cleaves host mRNAs. Dysregulation of translation initiation can lead to human pathologies. For instance, in Amyotrophic Lateral Sclerosis, Repeat-Associated Non AUG (RAN) translation produces toxic polypeptides that damage motor neurons. In Alzheimer’s disease, alternative translation initiation of Tau mRNAs results in a truncated, aggregation-prone form of the Tau protein.</a:t>
            </a:r>
          </a:p>
        </p:txBody>
      </p:sp>
      <p:sp>
        <p:nvSpPr>
          <p:cNvPr id="12" name="Google Shape;133;p25">
            <a:extLst>
              <a:ext uri="{FF2B5EF4-FFF2-40B4-BE49-F238E27FC236}">
                <a16:creationId xmlns:a16="http://schemas.microsoft.com/office/drawing/2014/main" id="{52D21796-0200-1C3F-96A8-3DC07D6B477C}"/>
              </a:ext>
            </a:extLst>
          </p:cNvPr>
          <p:cNvSpPr/>
          <p:nvPr/>
        </p:nvSpPr>
        <p:spPr>
          <a:xfrm>
            <a:off x="-29210" y="922739"/>
            <a:ext cx="3658870" cy="354965"/>
          </a:xfrm>
          <a:prstGeom prst="rect">
            <a:avLst/>
          </a:prstGeom>
          <a:noFill/>
          <a:ln>
            <a:noFill/>
          </a:ln>
        </p:spPr>
        <p:txBody>
          <a:bodyPr spcFirstLastPara="1" wrap="square" lIns="86550" tIns="43250" rIns="86550" bIns="43250" anchor="ctr" anchorCtr="0">
            <a:noAutofit/>
          </a:bodyPr>
          <a:lstStyle/>
          <a:p>
            <a:pPr lvl="0" algn="ctr"/>
            <a:r>
              <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Translation initiation in eukaryotes: from viruses to human pathological cases</a:t>
            </a:r>
          </a:p>
        </p:txBody>
      </p:sp>
      <p:pic>
        <p:nvPicPr>
          <p:cNvPr id="2" name="图片 1">
            <a:extLst>
              <a:ext uri="{FF2B5EF4-FFF2-40B4-BE49-F238E27FC236}">
                <a16:creationId xmlns:a16="http://schemas.microsoft.com/office/drawing/2014/main" id="{CCAE6D89-309C-4B64-C942-5A20ADB32444}"/>
              </a:ext>
            </a:extLst>
          </p:cNvPr>
          <p:cNvPicPr>
            <a:picLocks noChangeAspect="1"/>
          </p:cNvPicPr>
          <p:nvPr/>
        </p:nvPicPr>
        <p:blipFill>
          <a:blip r:embed="rId11"/>
          <a:stretch>
            <a:fillRect/>
          </a:stretch>
        </p:blipFill>
        <p:spPr>
          <a:xfrm>
            <a:off x="1941814" y="1185494"/>
            <a:ext cx="1514189" cy="22454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53" name="Google Shape;143;p25"/>
          <p:cNvSpPr/>
          <p:nvPr/>
        </p:nvSpPr>
        <p:spPr>
          <a:xfrm>
            <a:off x="911104" y="647121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4" name="Google Shape;142;p25"/>
          <p:cNvSpPr/>
          <p:nvPr/>
        </p:nvSpPr>
        <p:spPr>
          <a:xfrm>
            <a:off x="-453415" y="925048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700" b="1" dirty="0">
                <a:solidFill>
                  <a:schemeClr val="lt1"/>
                </a:solidFill>
                <a:effectLst>
                  <a:outerShdw blurRad="373812" dist="38100" algn="l" rotWithShape="0">
                    <a:prstClr val="black"/>
                  </a:outerShdw>
                </a:effectLst>
                <a:latin typeface="Calibri" panose="020F0502020204030204"/>
                <a:cs typeface="Calibri" panose="020F0502020204030204"/>
              </a:rPr>
              <a:t>赞助商</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55" name="Google Shape;139;p25"/>
          <p:cNvPicPr preferRelativeResize="0">
            <a:picLocks noChangeAspect="1"/>
          </p:cNvPicPr>
          <p:nvPr/>
        </p:nvPicPr>
        <p:blipFill rotWithShape="1">
          <a:blip r:embed="rId3"/>
          <a:srcRect/>
          <a:stretch>
            <a:fillRect/>
          </a:stretch>
        </p:blipFill>
        <p:spPr>
          <a:xfrm>
            <a:off x="281" y="9592332"/>
            <a:ext cx="397269" cy="396000"/>
          </a:xfrm>
          <a:prstGeom prst="ellipse">
            <a:avLst/>
          </a:prstGeom>
          <a:noFill/>
          <a:ln>
            <a:noFill/>
          </a:ln>
        </p:spPr>
      </p:pic>
      <p:sp>
        <p:nvSpPr>
          <p:cNvPr id="12" name="Google Shape;157;p25"/>
          <p:cNvSpPr txBox="1"/>
          <p:nvPr/>
        </p:nvSpPr>
        <p:spPr>
          <a:xfrm>
            <a:off x="1202102" y="7472346"/>
            <a:ext cx="13575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Zhichao</a:t>
            </a:r>
            <a:r>
              <a:rPr lang="en-US" altLang="zh-CN" sz="800" b="1" dirty="0">
                <a:solidFill>
                  <a:schemeClr val="bg1"/>
                </a:solidFill>
              </a:rPr>
              <a:t> Miao</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nvGrpSpPr>
          <p:cNvPr id="15" name="Group 14"/>
          <p:cNvGrpSpPr/>
          <p:nvPr/>
        </p:nvGrpSpPr>
        <p:grpSpPr>
          <a:xfrm>
            <a:off x="529664" y="8833007"/>
            <a:ext cx="2879240" cy="439064"/>
            <a:chOff x="938887" y="8330576"/>
            <a:chExt cx="2879240" cy="439064"/>
          </a:xfrm>
        </p:grpSpPr>
        <p:sp>
          <p:nvSpPr>
            <p:cNvPr id="16" name="Google Shape;159;p25"/>
            <p:cNvSpPr txBox="1"/>
            <p:nvPr/>
          </p:nvSpPr>
          <p:spPr>
            <a:xfrm>
              <a:off x="938887" y="835494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dirty="0">
                  <a:solidFill>
                    <a:schemeClr val="bg1"/>
                  </a:solidFill>
                </a:rPr>
                <a:t>Sun </a:t>
              </a:r>
              <a:r>
                <a:rPr lang="en-US" sz="500" dirty="0" err="1">
                  <a:solidFill>
                    <a:schemeClr val="bg1"/>
                  </a:solidFill>
                </a:rPr>
                <a:t>Yat-sen</a:t>
              </a:r>
              <a:r>
                <a:rPr lang="en-US" sz="500" dirty="0">
                  <a:solidFill>
                    <a:schemeClr val="bg1"/>
                  </a:solidFill>
                </a:rPr>
                <a:t> University</a:t>
              </a:r>
              <a:endParaRPr lang="en-US" sz="900" dirty="0">
                <a:solidFill>
                  <a:schemeClr val="bg1"/>
                </a:solidFill>
              </a:endParaRPr>
            </a:p>
          </p:txBody>
        </p:sp>
        <p:sp>
          <p:nvSpPr>
            <p:cNvPr id="17" name="Google Shape;160;p25"/>
            <p:cNvSpPr txBox="1"/>
            <p:nvPr/>
          </p:nvSpPr>
          <p:spPr>
            <a:xfrm>
              <a:off x="1854811" y="833057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18" name="Google Shape;160;p25"/>
            <p:cNvSpPr txBox="1"/>
            <p:nvPr/>
          </p:nvSpPr>
          <p:spPr>
            <a:xfrm>
              <a:off x="2782527" y="834017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sp>
        <p:nvSpPr>
          <p:cNvPr id="20" name="Oval 19"/>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2449415" y="8064648"/>
            <a:ext cx="684000" cy="792000"/>
            <a:chOff x="5913033" y="3871168"/>
            <a:chExt cx="684000" cy="792000"/>
          </a:xfrm>
        </p:grpSpPr>
        <p:sp>
          <p:nvSpPr>
            <p:cNvPr id="23" name="Oval 22"/>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erson wearing glasses&#10;&#10;Description automatically generated with medium confidence"/>
            <p:cNvPicPr>
              <a:picLocks noChangeAspect="1"/>
            </p:cNvPicPr>
            <p:nvPr/>
          </p:nvPicPr>
          <p:blipFill>
            <a:blip r:embed="rId4"/>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25" name="Group 24"/>
          <p:cNvGrpSpPr/>
          <p:nvPr/>
        </p:nvGrpSpPr>
        <p:grpSpPr>
          <a:xfrm>
            <a:off x="1567446" y="8064648"/>
            <a:ext cx="684000" cy="792000"/>
            <a:chOff x="4361335" y="5670994"/>
            <a:chExt cx="684000" cy="792000"/>
          </a:xfrm>
        </p:grpSpPr>
        <p:sp>
          <p:nvSpPr>
            <p:cNvPr id="26" name="Oval 25"/>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erson wearing glasses and a suit&#10;&#10;Description automatically generated with medium confidence"/>
            <p:cNvPicPr>
              <a:picLocks noChangeAspect="1"/>
            </p:cNvPicPr>
            <p:nvPr/>
          </p:nvPicPr>
          <p:blipFill>
            <a:blip r:embed="rId5"/>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30" name="Group 29"/>
          <p:cNvGrpSpPr/>
          <p:nvPr/>
        </p:nvGrpSpPr>
        <p:grpSpPr>
          <a:xfrm>
            <a:off x="688978" y="8059663"/>
            <a:ext cx="684000" cy="792000"/>
            <a:chOff x="4618962" y="4439067"/>
            <a:chExt cx="684000" cy="792000"/>
          </a:xfrm>
        </p:grpSpPr>
        <p:sp>
          <p:nvSpPr>
            <p:cNvPr id="31" name="Oval 30"/>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erson wearing glasses and a suit&#10;&#10;Description automatically generated with medium confidence"/>
            <p:cNvPicPr>
              <a:picLocks noChangeAspect="1"/>
            </p:cNvPicPr>
            <p:nvPr/>
          </p:nvPicPr>
          <p:blipFill>
            <a:blip r:embed="rId6"/>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47" name="组合 22"/>
          <p:cNvGrpSpPr/>
          <p:nvPr/>
        </p:nvGrpSpPr>
        <p:grpSpPr>
          <a:xfrm>
            <a:off x="162062" y="3089297"/>
            <a:ext cx="610870" cy="612140"/>
            <a:chOff x="240" y="4593"/>
            <a:chExt cx="962" cy="964"/>
          </a:xfrm>
        </p:grpSpPr>
        <p:pic>
          <p:nvPicPr>
            <p:cNvPr id="48" name="图片 23" descr="qrcode"/>
            <p:cNvPicPr>
              <a:picLocks noChangeAspect="1"/>
            </p:cNvPicPr>
            <p:nvPr/>
          </p:nvPicPr>
          <p:blipFill>
            <a:blip r:embed="rId7"/>
            <a:stretch>
              <a:fillRect/>
            </a:stretch>
          </p:blipFill>
          <p:spPr>
            <a:xfrm>
              <a:off x="240" y="4593"/>
              <a:ext cx="962" cy="964"/>
            </a:xfrm>
            <a:prstGeom prst="rect">
              <a:avLst/>
            </a:prstGeom>
          </p:spPr>
        </p:pic>
        <p:pic>
          <p:nvPicPr>
            <p:cNvPr id="49" name="图片 26" descr="WechatIMG46"/>
            <p:cNvPicPr>
              <a:picLocks noChangeAspect="1"/>
            </p:cNvPicPr>
            <p:nvPr/>
          </p:nvPicPr>
          <p:blipFill>
            <a:blip r:embed="rId8"/>
            <a:stretch>
              <a:fillRect/>
            </a:stretch>
          </p:blipFill>
          <p:spPr>
            <a:xfrm>
              <a:off x="546" y="5018"/>
              <a:ext cx="393" cy="113"/>
            </a:xfrm>
            <a:prstGeom prst="rect">
              <a:avLst/>
            </a:prstGeom>
          </p:spPr>
        </p:pic>
      </p:grpSp>
      <p:grpSp>
        <p:nvGrpSpPr>
          <p:cNvPr id="59" name="组合 27"/>
          <p:cNvGrpSpPr/>
          <p:nvPr/>
        </p:nvGrpSpPr>
        <p:grpSpPr>
          <a:xfrm>
            <a:off x="887870" y="3084446"/>
            <a:ext cx="612000" cy="611505"/>
            <a:chOff x="1568" y="4604"/>
            <a:chExt cx="1134" cy="1134"/>
          </a:xfrm>
        </p:grpSpPr>
        <p:sp>
          <p:nvSpPr>
            <p:cNvPr id="60" name="Rectangle 50"/>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图片 22"/>
            <p:cNvPicPr>
              <a:picLocks noChangeAspect="1"/>
            </p:cNvPicPr>
            <p:nvPr/>
          </p:nvPicPr>
          <p:blipFill>
            <a:blip r:embed="rId9"/>
            <a:stretch>
              <a:fillRect/>
            </a:stretch>
          </p:blipFill>
          <p:spPr>
            <a:xfrm>
              <a:off x="1598" y="4640"/>
              <a:ext cx="1092" cy="1085"/>
            </a:xfrm>
            <a:prstGeom prst="rect">
              <a:avLst/>
            </a:prstGeom>
          </p:spPr>
        </p:pic>
      </p:grpSp>
      <p:pic>
        <p:nvPicPr>
          <p:cNvPr id="4" name="Picture 3"/>
          <p:cNvPicPr>
            <a:picLocks noChangeAspect="1"/>
          </p:cNvPicPr>
          <p:nvPr/>
        </p:nvPicPr>
        <p:blipFill rotWithShape="1">
          <a:blip r:embed="rId10"/>
          <a:srcRect l="10920" t="7031" r="9268" b="33081"/>
          <a:stretch>
            <a:fillRect/>
          </a:stretch>
        </p:blipFill>
        <p:spPr>
          <a:xfrm>
            <a:off x="1565264" y="6785458"/>
            <a:ext cx="637108" cy="717083"/>
          </a:xfrm>
          <a:prstGeom prst="ellipse">
            <a:avLst/>
          </a:prstGeom>
        </p:spPr>
      </p:pic>
      <p:sp>
        <p:nvSpPr>
          <p:cNvPr id="9" name="Google Shape;138;p25">
            <a:extLst>
              <a:ext uri="{FF2B5EF4-FFF2-40B4-BE49-F238E27FC236}">
                <a16:creationId xmlns:a16="http://schemas.microsoft.com/office/drawing/2014/main" id="{C7D78956-75C2-613E-8422-0762CF76EDC0}"/>
              </a:ext>
            </a:extLst>
          </p:cNvPr>
          <p:cNvSpPr txBox="1"/>
          <p:nvPr/>
        </p:nvSpPr>
        <p:spPr>
          <a:xfrm>
            <a:off x="56495" y="1278428"/>
            <a:ext cx="2032655" cy="174933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 altLang="zh-CN" sz="800" b="1" dirty="0">
                <a:solidFill>
                  <a:schemeClr val="bg1"/>
                </a:solidFill>
              </a:rPr>
              <a:t>Time (China):   2024-11-5 09:00 AM </a:t>
            </a:r>
          </a:p>
          <a:p>
            <a:pPr>
              <a:lnSpc>
                <a:spcPct val="150000"/>
              </a:lnSpc>
            </a:pPr>
            <a:r>
              <a:rPr lang="en" altLang="zh-CN" sz="800" b="1" dirty="0">
                <a:solidFill>
                  <a:schemeClr val="bg1"/>
                </a:solidFill>
              </a:rPr>
              <a:t>Time (EST):      2024-11-4 08:00 PM </a:t>
            </a: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Zoom</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 </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ID: </a:t>
            </a:r>
            <a:r>
              <a:rPr lang="en-GB" altLang="zh-CN" sz="800" b="1" dirty="0">
                <a:solidFill>
                  <a:schemeClr val="bg1"/>
                </a:solidFill>
                <a:latin typeface="Calibri" panose="020F0502020204030204"/>
                <a:cs typeface="Calibri" panose="020F0502020204030204"/>
              </a:rPr>
              <a:t>811 0745 9920</a:t>
            </a:r>
          </a:p>
          <a:p>
            <a:pPr>
              <a:lnSpc>
                <a:spcPct val="150000"/>
              </a:lnSpc>
            </a:pPr>
            <a:r>
              <a:rPr lang="en-GB" altLang="zh-CN" sz="800" b="1" dirty="0">
                <a:solidFill>
                  <a:schemeClr val="bg1"/>
                </a:solidFill>
                <a:latin typeface="Calibri" panose="020F0502020204030204"/>
                <a:cs typeface="Calibri" panose="020F0502020204030204"/>
              </a:rPr>
              <a:t>Passcode: 123456</a:t>
            </a:r>
            <a:endParaRPr lang="en-US"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Zoom meeting link:</a:t>
            </a:r>
          </a:p>
          <a:p>
            <a:pPr marL="0" marR="0" lvl="0" indent="0" algn="l" rtl="0">
              <a:lnSpc>
                <a:spcPct val="150000"/>
              </a:lnSpc>
              <a:spcBef>
                <a:spcPts val="0"/>
              </a:spcBef>
              <a:spcAft>
                <a:spcPts val="0"/>
              </a:spcAft>
              <a:buNone/>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https://us06web.zoom.us/j/81107459920?pwd=FywefBaBGMOfR3vdauiXHWF7sTU9ua.1</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1" name="TextBox 9">
            <a:extLst>
              <a:ext uri="{FF2B5EF4-FFF2-40B4-BE49-F238E27FC236}">
                <a16:creationId xmlns:a16="http://schemas.microsoft.com/office/drawing/2014/main" id="{B6DCB945-AA1A-9F7A-0019-FAA205044674}"/>
              </a:ext>
            </a:extLst>
          </p:cNvPr>
          <p:cNvSpPr txBox="1"/>
          <p:nvPr/>
        </p:nvSpPr>
        <p:spPr>
          <a:xfrm>
            <a:off x="91446" y="4231776"/>
            <a:ext cx="3417558" cy="1969770"/>
          </a:xfrm>
          <a:prstGeom prst="rect">
            <a:avLst/>
          </a:prstGeom>
          <a:noFill/>
        </p:spPr>
        <p:txBody>
          <a:bodyPr wrap="square">
            <a:noAutofit/>
          </a:bodyPr>
          <a:lstStyle/>
          <a:p>
            <a:pPr algn="just"/>
            <a:r>
              <a:rPr lang="zh-CN" altLang="en-US" sz="1000" b="1" dirty="0">
                <a:solidFill>
                  <a:schemeClr val="lt1"/>
                </a:solidFill>
                <a:effectLst>
                  <a:outerShdw blurRad="373812" dist="38100" algn="l" rotWithShape="0">
                    <a:prstClr val="black"/>
                  </a:outerShdw>
                </a:effectLst>
                <a:latin typeface="Calibri" panose="020F0502020204030204"/>
                <a:ea typeface="SimHei" pitchFamily="49" charset="-122"/>
                <a:cs typeface="Calibri" panose="020F0502020204030204"/>
              </a:rPr>
              <a:t>摘要</a:t>
            </a:r>
            <a:r>
              <a:rPr lang="zh-CN" altLang="en-US" sz="1000" dirty="0">
                <a:solidFill>
                  <a:schemeClr val="bg1"/>
                </a:solidFill>
                <a:latin typeface="SimHei" pitchFamily="49" charset="-122"/>
                <a:ea typeface="SimHei" pitchFamily="49" charset="-122"/>
              </a:rPr>
              <a:t>：</a:t>
            </a:r>
          </a:p>
          <a:p>
            <a:pPr algn="just"/>
            <a:r>
              <a:rPr lang="zh-CN" altLang="en-US" sz="800" dirty="0">
                <a:solidFill>
                  <a:schemeClr val="bg1"/>
                </a:solidFill>
                <a:latin typeface="Microsoft YaHei UI" panose="020B0503020204020204" pitchFamily="34" charset="-122"/>
                <a:ea typeface="Microsoft YaHei UI" panose="020B0503020204020204" pitchFamily="34" charset="-122"/>
              </a:rPr>
              <a:t>在真核生物中，翻译起始是一个高度受调控的过程，涉及信使</a:t>
            </a:r>
            <a:r>
              <a:rPr lang="en"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上的顺式调控序列和真核起始因子</a:t>
            </a:r>
            <a:r>
              <a:rPr lang="en-US" altLang="zh-CN" sz="800" dirty="0">
                <a:solidFill>
                  <a:schemeClr val="bg1"/>
                </a:solidFill>
                <a:latin typeface="Microsoft YaHei UI" panose="020B0503020204020204" pitchFamily="34" charset="-122"/>
                <a:ea typeface="Microsoft YaHei UI" panose="020B0503020204020204" pitchFamily="34" charset="-122"/>
              </a:rPr>
              <a:t>(</a:t>
            </a:r>
            <a:r>
              <a:rPr lang="en" altLang="zh-CN" sz="800" dirty="0" err="1">
                <a:solidFill>
                  <a:schemeClr val="bg1"/>
                </a:solidFill>
                <a:latin typeface="Microsoft YaHei UI" panose="020B0503020204020204" pitchFamily="34" charset="-122"/>
                <a:ea typeface="Microsoft YaHei UI" panose="020B0503020204020204" pitchFamily="34" charset="-122"/>
              </a:rPr>
              <a:t>eIF</a:t>
            </a:r>
            <a:r>
              <a:rPr lang="en" altLang="zh-CN" sz="800" dirty="0">
                <a:solidFill>
                  <a:schemeClr val="bg1"/>
                </a:solidFill>
                <a:latin typeface="Microsoft YaHei UI" panose="020B0503020204020204" pitchFamily="34" charset="-122"/>
                <a:ea typeface="Microsoft YaHei UI" panose="020B0503020204020204" pitchFamily="34" charset="-122"/>
              </a:rPr>
              <a:t>)</a:t>
            </a:r>
            <a:r>
              <a:rPr lang="zh-CN" altLang="en" sz="800" dirty="0">
                <a:solidFill>
                  <a:schemeClr val="bg1"/>
                </a:solidFill>
                <a:latin typeface="Microsoft YaHei UI" panose="020B0503020204020204" pitchFamily="34" charset="-122"/>
                <a:ea typeface="Microsoft YaHei UI" panose="020B0503020204020204" pitchFamily="34" charset="-122"/>
              </a:rPr>
              <a:t>。</a:t>
            </a:r>
            <a:r>
              <a:rPr lang="zh-CN" altLang="en-US" sz="800" dirty="0">
                <a:solidFill>
                  <a:schemeClr val="bg1"/>
                </a:solidFill>
                <a:latin typeface="Microsoft YaHei UI" panose="020B0503020204020204" pitchFamily="34" charset="-122"/>
                <a:ea typeface="Microsoft YaHei UI" panose="020B0503020204020204" pitchFamily="34" charset="-122"/>
              </a:rPr>
              <a:t>规范翻译依赖于帽子，导致在起始密码子处组装具有延伸能力的核糖体。然而，在病毒感染和细胞应激等刺激下，替代的不依赖帽子的翻译起始机制会被激活。</a:t>
            </a:r>
          </a:p>
          <a:p>
            <a:pPr algn="just"/>
            <a:r>
              <a:rPr lang="zh-CN" altLang="en-US" sz="800" dirty="0">
                <a:solidFill>
                  <a:schemeClr val="bg1"/>
                </a:solidFill>
                <a:latin typeface="Microsoft YaHei UI" panose="020B0503020204020204" pitchFamily="34" charset="-122"/>
                <a:ea typeface="Microsoft YaHei UI" panose="020B0503020204020204" pitchFamily="34" charset="-122"/>
              </a:rPr>
              <a:t>我们研究了</a:t>
            </a:r>
            <a:r>
              <a:rPr lang="en" altLang="zh-CN" sz="800" dirty="0">
                <a:solidFill>
                  <a:schemeClr val="bg1"/>
                </a:solidFill>
                <a:latin typeface="Microsoft YaHei UI" panose="020B0503020204020204" pitchFamily="34" charset="-122"/>
                <a:ea typeface="Microsoft YaHei UI" panose="020B0503020204020204" pitchFamily="34" charset="-122"/>
              </a:rPr>
              <a:t>SARS-CoV-2</a:t>
            </a:r>
            <a:r>
              <a:rPr lang="zh-CN" altLang="en-US" sz="800" dirty="0">
                <a:solidFill>
                  <a:schemeClr val="bg1"/>
                </a:solidFill>
                <a:latin typeface="Microsoft YaHei UI" panose="020B0503020204020204" pitchFamily="34" charset="-122"/>
                <a:ea typeface="Microsoft YaHei UI" panose="020B0503020204020204" pitchFamily="34" charset="-122"/>
              </a:rPr>
              <a:t>感染期间的翻译机制。病毒蛋白</a:t>
            </a:r>
            <a:r>
              <a:rPr lang="en" altLang="zh-CN" sz="800" dirty="0">
                <a:solidFill>
                  <a:schemeClr val="bg1"/>
                </a:solidFill>
                <a:latin typeface="Microsoft YaHei UI" panose="020B0503020204020204" pitchFamily="34" charset="-122"/>
                <a:ea typeface="Microsoft YaHei UI" panose="020B0503020204020204" pitchFamily="34" charset="-122"/>
              </a:rPr>
              <a:t>NSP1</a:t>
            </a:r>
            <a:r>
              <a:rPr lang="zh-CN" altLang="en-US" sz="800" dirty="0">
                <a:solidFill>
                  <a:schemeClr val="bg1"/>
                </a:solidFill>
                <a:latin typeface="Microsoft YaHei UI" panose="020B0503020204020204" pitchFamily="34" charset="-122"/>
                <a:ea typeface="Microsoft YaHei UI" panose="020B0503020204020204" pitchFamily="34" charset="-122"/>
              </a:rPr>
              <a:t>与宿主核糖体结合，抑制细胞翻译以利于病毒翻译，同时还充当切割宿主</a:t>
            </a:r>
            <a:r>
              <a:rPr lang="en"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的</a:t>
            </a:r>
            <a:r>
              <a:rPr lang="en"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内切酶。翻译起始失调可导致人类病理。例如，在肌萎缩侧索硬化症中，重复相关非</a:t>
            </a:r>
            <a:r>
              <a:rPr lang="en" altLang="zh-CN" sz="800" dirty="0">
                <a:solidFill>
                  <a:schemeClr val="bg1"/>
                </a:solidFill>
                <a:latin typeface="Microsoft YaHei UI" panose="020B0503020204020204" pitchFamily="34" charset="-122"/>
                <a:ea typeface="Microsoft YaHei UI" panose="020B0503020204020204" pitchFamily="34" charset="-122"/>
              </a:rPr>
              <a:t>AUG(RAN) </a:t>
            </a:r>
            <a:r>
              <a:rPr lang="zh-CN" altLang="en-US" sz="800" dirty="0">
                <a:solidFill>
                  <a:schemeClr val="bg1"/>
                </a:solidFill>
                <a:latin typeface="Microsoft YaHei UI" panose="020B0503020204020204" pitchFamily="34" charset="-122"/>
                <a:ea typeface="Microsoft YaHei UI" panose="020B0503020204020204" pitchFamily="34" charset="-122"/>
              </a:rPr>
              <a:t>翻译会产生损害运动神经元的毒性多肽。在阿尔茨海默病中，</a:t>
            </a:r>
            <a:r>
              <a:rPr lang="en" altLang="zh-CN" sz="800" dirty="0">
                <a:solidFill>
                  <a:schemeClr val="bg1"/>
                </a:solidFill>
                <a:latin typeface="Microsoft YaHei UI" panose="020B0503020204020204" pitchFamily="34" charset="-122"/>
                <a:ea typeface="Microsoft YaHei UI" panose="020B0503020204020204" pitchFamily="34" charset="-122"/>
              </a:rPr>
              <a:t>Tau mRNA</a:t>
            </a:r>
            <a:r>
              <a:rPr lang="zh-CN" altLang="en-US" sz="800" dirty="0">
                <a:solidFill>
                  <a:schemeClr val="bg1"/>
                </a:solidFill>
                <a:latin typeface="Microsoft YaHei UI" panose="020B0503020204020204" pitchFamily="34" charset="-122"/>
                <a:ea typeface="Microsoft YaHei UI" panose="020B0503020204020204" pitchFamily="34" charset="-122"/>
              </a:rPr>
              <a:t>的替代翻译起始导致</a:t>
            </a:r>
            <a:r>
              <a:rPr lang="en" altLang="zh-CN" sz="800" dirty="0">
                <a:solidFill>
                  <a:schemeClr val="bg1"/>
                </a:solidFill>
                <a:latin typeface="Microsoft YaHei UI" panose="020B0503020204020204" pitchFamily="34" charset="-122"/>
                <a:ea typeface="Microsoft YaHei UI" panose="020B0503020204020204" pitchFamily="34" charset="-122"/>
              </a:rPr>
              <a:t>Tau</a:t>
            </a:r>
            <a:r>
              <a:rPr lang="zh-CN" altLang="en-US" sz="800" dirty="0">
                <a:solidFill>
                  <a:schemeClr val="bg1"/>
                </a:solidFill>
                <a:latin typeface="Microsoft YaHei UI" panose="020B0503020204020204" pitchFamily="34" charset="-122"/>
                <a:ea typeface="Microsoft YaHei UI" panose="020B0503020204020204" pitchFamily="34" charset="-122"/>
              </a:rPr>
              <a:t>蛋白的截短、易聚集形式。</a:t>
            </a:r>
            <a:endParaRPr sz="800" dirty="0">
              <a:solidFill>
                <a:schemeClr val="bg1"/>
              </a:solidFill>
              <a:latin typeface="Microsoft YaHei UI" panose="020B0503020204020204" pitchFamily="34" charset="-122"/>
              <a:ea typeface="Microsoft YaHei UI" panose="020B0503020204020204" pitchFamily="34" charset="-122"/>
            </a:endParaRPr>
          </a:p>
        </p:txBody>
      </p:sp>
      <p:pic>
        <p:nvPicPr>
          <p:cNvPr id="32" name="图片 31">
            <a:extLst>
              <a:ext uri="{FF2B5EF4-FFF2-40B4-BE49-F238E27FC236}">
                <a16:creationId xmlns:a16="http://schemas.microsoft.com/office/drawing/2014/main" id="{CF60D1ED-356C-854C-BA79-035B756459EB}"/>
              </a:ext>
            </a:extLst>
          </p:cNvPr>
          <p:cNvPicPr>
            <a:picLocks noChangeAspect="1"/>
          </p:cNvPicPr>
          <p:nvPr/>
        </p:nvPicPr>
        <p:blipFill>
          <a:blip r:embed="rId11"/>
          <a:stretch>
            <a:fillRect/>
          </a:stretch>
        </p:blipFill>
        <p:spPr>
          <a:xfrm>
            <a:off x="1941814" y="1185494"/>
            <a:ext cx="1514189" cy="2245433"/>
          </a:xfrm>
          <a:prstGeom prst="rect">
            <a:avLst/>
          </a:prstGeom>
        </p:spPr>
      </p:pic>
      <p:sp>
        <p:nvSpPr>
          <p:cNvPr id="2" name="Google Shape;133;p25">
            <a:extLst>
              <a:ext uri="{FF2B5EF4-FFF2-40B4-BE49-F238E27FC236}">
                <a16:creationId xmlns:a16="http://schemas.microsoft.com/office/drawing/2014/main" id="{56E58B6C-44C7-920E-DDCC-7494D699A594}"/>
              </a:ext>
            </a:extLst>
          </p:cNvPr>
          <p:cNvSpPr/>
          <p:nvPr/>
        </p:nvSpPr>
        <p:spPr>
          <a:xfrm>
            <a:off x="-93516" y="928351"/>
            <a:ext cx="3787482" cy="355217"/>
          </a:xfrm>
          <a:prstGeom prst="rect">
            <a:avLst/>
          </a:prstGeom>
          <a:noFill/>
          <a:ln>
            <a:noFill/>
          </a:ln>
        </p:spPr>
        <p:txBody>
          <a:bodyPr spcFirstLastPara="1" wrap="square" lIns="86550" tIns="43250" rIns="86550" bIns="43250" anchor="ctr" anchorCtr="0">
            <a:noAutofit/>
          </a:bodyPr>
          <a:lstStyle/>
          <a:p>
            <a:pPr algn="ct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真核生物的翻译起始：从病毒到人类病理病例</a:t>
            </a:r>
            <a:endParaRPr lang="zh-CN"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sp>
        <p:nvSpPr>
          <p:cNvPr id="7" name="Google Shape;142;p25">
            <a:extLst>
              <a:ext uri="{FF2B5EF4-FFF2-40B4-BE49-F238E27FC236}">
                <a16:creationId xmlns:a16="http://schemas.microsoft.com/office/drawing/2014/main" id="{D1686561-1D64-6239-A7ED-C233FE64C136}"/>
              </a:ext>
            </a:extLst>
          </p:cNvPr>
          <p:cNvSpPr/>
          <p:nvPr/>
        </p:nvSpPr>
        <p:spPr>
          <a:xfrm>
            <a:off x="-76099" y="3586741"/>
            <a:ext cx="3607099"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Franck MARTIN</a:t>
            </a:r>
          </a:p>
          <a:p>
            <a:pPr algn="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RNA结构和反应性</a:t>
            </a:r>
          </a:p>
          <a:p>
            <a:pPr algn="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CNRS分子与细胞生物学研究所</a:t>
            </a:r>
          </a:p>
          <a:p>
            <a:pPr algn="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法国特斯拉斯堡</a:t>
            </a:r>
          </a:p>
        </p:txBody>
      </p:sp>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544</Words>
  <Application>Microsoft Macintosh PowerPoint</Application>
  <PresentationFormat>自定义</PresentationFormat>
  <Paragraphs>52</Paragraphs>
  <Slides>2</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vt:i4>
      </vt:variant>
    </vt:vector>
  </HeadingPairs>
  <TitlesOfParts>
    <vt:vector size="7" baseType="lpstr">
      <vt:lpstr>Arial</vt:lpstr>
      <vt:lpstr>SimHei</vt:lpstr>
      <vt:lpstr>Calibri</vt:lpstr>
      <vt:lpstr>Microsoft YaHei UI</vt:lpstr>
      <vt:lpstr>Office 主题​​</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碧淳 吴</cp:lastModifiedBy>
  <cp:revision>160</cp:revision>
  <cp:lastPrinted>2024-10-22T03:57:00Z</cp:lastPrinted>
  <dcterms:created xsi:type="dcterms:W3CDTF">2024-10-22T03:57:00Z</dcterms:created>
  <dcterms:modified xsi:type="dcterms:W3CDTF">2024-10-23T07:46:42Z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